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33.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60CBD60-0E2A-4CBC-857A-9A12EA07FB97}"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1992-4613-4A49-B739-81218E340A0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CBD60-0E2A-4CBC-857A-9A12EA07FB97}"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CBD60-0E2A-4CBC-857A-9A12EA07FB97}" type="datetimeFigureOut">
              <a:rPr lang="en-US" smtClean="0"/>
              <a:pPr/>
              <a:t>1/10/2012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CBD60-0E2A-4CBC-857A-9A12EA07FB97}"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0CBD60-0E2A-4CBC-857A-9A12EA07FB97}"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11992-4613-4A49-B739-81218E340A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0CBD60-0E2A-4CBC-857A-9A12EA07FB97}"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0CBD60-0E2A-4CBC-857A-9A12EA07FB97}" type="datetimeFigureOut">
              <a:rPr lang="en-US" smtClean="0"/>
              <a:pPr/>
              <a:t>1/10/2012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0CBD60-0E2A-4CBC-857A-9A12EA07FB97}" type="datetimeFigureOut">
              <a:rPr lang="en-US" smtClean="0"/>
              <a:pPr/>
              <a:t>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CBD60-0E2A-4CBC-857A-9A12EA07FB97}" type="datetimeFigureOut">
              <a:rPr lang="en-US" smtClean="0"/>
              <a:pPr/>
              <a:t>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11992-4613-4A49-B739-81218E340A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0CBD60-0E2A-4CBC-857A-9A12EA07FB97}"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11992-4613-4A49-B739-81218E340A0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60CBD60-0E2A-4CBC-857A-9A12EA07FB97}" type="datetimeFigureOut">
              <a:rPr lang="en-US" smtClean="0"/>
              <a:pPr/>
              <a:t>1/10/2012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3E11992-4613-4A49-B739-81218E340A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60CBD60-0E2A-4CBC-857A-9A12EA07FB97}" type="datetimeFigureOut">
              <a:rPr lang="en-US" smtClean="0"/>
              <a:pPr/>
              <a:t>1/10/2012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3E11992-4613-4A49-B739-81218E340A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0"/>
            <a:ext cx="8077200" cy="1673352"/>
          </a:xfrm>
        </p:spPr>
        <p:txBody>
          <a:bodyPr/>
          <a:lstStyle/>
          <a:p>
            <a:r>
              <a:rPr lang="en-US" dirty="0" smtClean="0"/>
              <a:t>Collection 3- </a:t>
            </a:r>
            <a:br>
              <a:rPr lang="en-US" dirty="0" smtClean="0"/>
            </a:br>
            <a:r>
              <a:rPr lang="en-US" dirty="0" smtClean="0"/>
              <a:t>Living in the Heart</a:t>
            </a:r>
            <a:endParaRPr lang="en-US" dirty="0"/>
          </a:p>
        </p:txBody>
      </p:sp>
      <p:sp>
        <p:nvSpPr>
          <p:cNvPr id="3" name="Subtitle 2"/>
          <p:cNvSpPr>
            <a:spLocks noGrp="1"/>
          </p:cNvSpPr>
          <p:nvPr>
            <p:ph type="subTitle" idx="1"/>
          </p:nvPr>
        </p:nvSpPr>
        <p:spPr>
          <a:xfrm>
            <a:off x="5334000" y="5181600"/>
            <a:ext cx="3505200" cy="737616"/>
          </a:xfrm>
        </p:spPr>
        <p:txBody>
          <a:bodyPr>
            <a:normAutofit/>
          </a:bodyPr>
          <a:lstStyle/>
          <a:p>
            <a:pPr algn="r"/>
            <a:r>
              <a:rPr lang="en-US" sz="2400" b="1" dirty="0" smtClean="0"/>
              <a:t>7</a:t>
            </a:r>
            <a:r>
              <a:rPr lang="en-US" sz="2400" b="1" baseline="30000" dirty="0" smtClean="0"/>
              <a:t>th</a:t>
            </a:r>
            <a:r>
              <a:rPr lang="en-US" sz="2400" b="1" dirty="0" smtClean="0"/>
              <a:t> Grade Literature</a:t>
            </a:r>
            <a:endParaRPr 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you read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you read “Hearts and Hands”</a:t>
            </a:r>
          </a:p>
          <a:p>
            <a:r>
              <a:rPr lang="en-US" dirty="0" smtClean="0"/>
              <a:t>Read the following words or sentences about the story and determine which one states topic, plot, or theme</a:t>
            </a:r>
          </a:p>
          <a:p>
            <a:pPr lvl="1"/>
            <a:r>
              <a:rPr lang="en-US" dirty="0" smtClean="0"/>
              <a:t>Deception</a:t>
            </a:r>
          </a:p>
          <a:p>
            <a:pPr lvl="1"/>
            <a:r>
              <a:rPr lang="en-US" dirty="0" smtClean="0"/>
              <a:t>Helping someone people normally wouldn’t help requires compassion.</a:t>
            </a:r>
          </a:p>
          <a:p>
            <a:pPr lvl="1"/>
            <a:r>
              <a:rPr lang="en-US" dirty="0" smtClean="0"/>
              <a:t>Two friends meet on a train, and one pretends to be U.S. marshal.</a:t>
            </a:r>
          </a:p>
          <a:p>
            <a:pPr lvl="1"/>
            <a:r>
              <a:rPr lang="en-US" dirty="0" smtClean="0"/>
              <a:t>Friendship</a:t>
            </a:r>
          </a:p>
          <a:p>
            <a:pPr lvl="1"/>
            <a:r>
              <a:rPr lang="en-US" dirty="0" smtClean="0"/>
              <a:t>A young woman traveling on a train runs into a young man she once knew.</a:t>
            </a:r>
          </a:p>
          <a:p>
            <a:pPr lvl="1"/>
            <a:r>
              <a:rPr lang="en-US" dirty="0" smtClean="0"/>
              <a:t>Small acts of kindness can mean a great deal to someone in need.</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a:xfrm>
            <a:off x="152400" y="1600200"/>
            <a:ext cx="8686800" cy="5029199"/>
          </a:xfrm>
        </p:spPr>
        <p:txBody>
          <a:bodyPr>
            <a:normAutofit fontScale="92500" lnSpcReduction="10000"/>
          </a:bodyPr>
          <a:lstStyle/>
          <a:p>
            <a:r>
              <a:rPr lang="en-US" dirty="0" smtClean="0"/>
              <a:t>“The Highwayman” by Alfred Noyes</a:t>
            </a:r>
          </a:p>
          <a:p>
            <a:r>
              <a:rPr lang="en-US" dirty="0" smtClean="0"/>
              <a:t>About the Author</a:t>
            </a:r>
          </a:p>
          <a:p>
            <a:pPr lvl="1"/>
            <a:r>
              <a:rPr lang="en-US" dirty="0" smtClean="0"/>
              <a:t>A British poet, novelist, biographer, and essayist; most popular writer of his time; successful enough to earn a living from his poetry</a:t>
            </a:r>
          </a:p>
          <a:p>
            <a:r>
              <a:rPr lang="en-US" dirty="0" smtClean="0"/>
              <a:t>Background</a:t>
            </a:r>
          </a:p>
          <a:p>
            <a:pPr lvl="1"/>
            <a:r>
              <a:rPr lang="en-US" dirty="0" smtClean="0"/>
              <a:t>The highwayman in this famous poem is a robber who lived in England in the 1700s. Highwaymen used to stop stagecoaches on the lonely moorlands to rob the rich passengers of money and jewels.</a:t>
            </a:r>
          </a:p>
          <a:p>
            <a:r>
              <a:rPr lang="en-US" dirty="0" smtClean="0"/>
              <a:t>Reading &amp; Literary Skills</a:t>
            </a:r>
          </a:p>
          <a:p>
            <a:pPr lvl="1"/>
            <a:r>
              <a:rPr lang="en-US" dirty="0" smtClean="0"/>
              <a:t>Analyze topic and theme; analyze narrative poems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Literary Focus- Topic vs. Theme</a:t>
            </a:r>
          </a:p>
          <a:p>
            <a:pPr lvl="1"/>
            <a:r>
              <a:rPr lang="en-US" dirty="0" smtClean="0"/>
              <a:t>Theme is what a piece of literature reveals about people and life</a:t>
            </a:r>
          </a:p>
          <a:p>
            <a:pPr lvl="1"/>
            <a:r>
              <a:rPr lang="en-US" dirty="0" smtClean="0"/>
              <a:t>It is the story’s meaning</a:t>
            </a:r>
          </a:p>
          <a:p>
            <a:pPr lvl="1"/>
            <a:r>
              <a:rPr lang="en-US" dirty="0" smtClean="0"/>
              <a:t>Theme is not the same as a subject or topic</a:t>
            </a:r>
          </a:p>
          <a:p>
            <a:pPr lvl="1"/>
            <a:r>
              <a:rPr lang="en-US" dirty="0" smtClean="0"/>
              <a:t>Topic is usually expressed in just a word or two- love, childhood, injustice</a:t>
            </a:r>
          </a:p>
          <a:p>
            <a:r>
              <a:rPr lang="en-US" dirty="0" smtClean="0"/>
              <a:t>Narrative Poems</a:t>
            </a:r>
          </a:p>
          <a:p>
            <a:pPr lvl="1"/>
            <a:r>
              <a:rPr lang="en-US" dirty="0" smtClean="0"/>
              <a:t>Poems that are written to tell a story</a:t>
            </a:r>
          </a:p>
          <a:p>
            <a:pPr lvl="1"/>
            <a:r>
              <a:rPr lang="en-US" dirty="0" smtClean="0"/>
              <a:t>Resemble short stories</a:t>
            </a:r>
          </a:p>
          <a:p>
            <a:pPr lvl="1"/>
            <a:r>
              <a:rPr lang="en-US" dirty="0" smtClean="0"/>
              <a:t>They include a plot, characters, and a setting</a:t>
            </a:r>
          </a:p>
          <a:p>
            <a:pPr lvl="1"/>
            <a:r>
              <a:rPr lang="en-US" dirty="0" smtClean="0"/>
              <a:t>This narrative poem uses strong rhythms to make the story sound like the old sung stories that capture the enduring power of spoken word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“The Highwayman” pgs. 247-252</a:t>
            </a:r>
          </a:p>
          <a:p>
            <a:r>
              <a:rPr lang="en-US" dirty="0" smtClean="0"/>
              <a:t>As you read, complete sequence chart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you 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Discuss sequence chart</a:t>
            </a:r>
          </a:p>
          <a:p>
            <a:r>
              <a:rPr lang="en-US" dirty="0" smtClean="0"/>
              <a:t>The poem is about love, betrayal, and death. What theme, or message about people and life, does this poem reveal to you?</a:t>
            </a:r>
          </a:p>
          <a:p>
            <a:r>
              <a:rPr lang="en-US" dirty="0" smtClean="0"/>
              <a:t>Read pg. 255 and complete Figures of Speech Practice- pg. 255</a:t>
            </a:r>
          </a:p>
          <a:p>
            <a:pPr lvl="1"/>
            <a:r>
              <a:rPr lang="en-US" dirty="0" smtClean="0"/>
              <a:t>Simile- a comparison of 2 unlike things using like, as, than, or resembles</a:t>
            </a:r>
          </a:p>
          <a:p>
            <a:pPr lvl="1"/>
            <a:r>
              <a:rPr lang="en-US" dirty="0" smtClean="0"/>
              <a:t>Metaphors- a comparison of 2 unlike things that does not use the </a:t>
            </a:r>
            <a:r>
              <a:rPr lang="en-US" smtClean="0"/>
              <a:t>words above</a:t>
            </a:r>
            <a:endParaRPr lang="en-US" dirty="0" smtClean="0"/>
          </a:p>
          <a:p>
            <a:pPr lvl="1"/>
            <a:r>
              <a:rPr lang="en-US" dirty="0" smtClean="0"/>
              <a:t>Divide into groups, assign line from poem, fill out on Promethean Board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Informational Text- “Gentlemen of the Road” a link to “The Highwayman”</a:t>
            </a:r>
          </a:p>
          <a:p>
            <a:r>
              <a:rPr lang="en-US" dirty="0" smtClean="0"/>
              <a:t>Reading Focus- Understanding Cause &amp; Effect</a:t>
            </a:r>
          </a:p>
          <a:p>
            <a:pPr lvl="1"/>
            <a:r>
              <a:rPr lang="en-US" dirty="0" smtClean="0"/>
              <a:t>Cause- makes something happen</a:t>
            </a:r>
          </a:p>
          <a:p>
            <a:pPr lvl="1"/>
            <a:r>
              <a:rPr lang="en-US" dirty="0" smtClean="0"/>
              <a:t>Effect- what happens as a result of some event</a:t>
            </a:r>
          </a:p>
          <a:p>
            <a:pPr lvl="1"/>
            <a:r>
              <a:rPr lang="en-US" dirty="0" smtClean="0"/>
              <a:t>As you read the following article, ask yourself- why did this happen? And what happened because of this? These questions will help you discover causes and effects.</a:t>
            </a:r>
          </a:p>
          <a:p>
            <a:pPr lvl="1"/>
            <a:r>
              <a:rPr lang="en-US" dirty="0" smtClean="0"/>
              <a:t>To find causes and their effects, look for signal terms such as cause, effect, resulted in, so , thus, why, and because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“The Gentlemen of the Road” pgs. 257-258</a:t>
            </a:r>
          </a:p>
          <a:p>
            <a:r>
              <a:rPr lang="en-US" dirty="0" smtClean="0"/>
              <a:t>After you read, answer questions 1 and 2 under the constructed response heading on pg. 259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a:xfrm>
            <a:off x="0" y="1524000"/>
            <a:ext cx="9144000" cy="5334000"/>
          </a:xfrm>
        </p:spPr>
        <p:txBody>
          <a:bodyPr>
            <a:normAutofit fontScale="85000" lnSpcReduction="20000"/>
          </a:bodyPr>
          <a:lstStyle/>
          <a:p>
            <a:r>
              <a:rPr lang="en-US" dirty="0" smtClean="0"/>
              <a:t>“Annabel Lee”  by Edgar Allen Poe</a:t>
            </a:r>
          </a:p>
          <a:p>
            <a:r>
              <a:rPr lang="en-US" dirty="0" smtClean="0"/>
              <a:t>About the Author</a:t>
            </a:r>
          </a:p>
          <a:p>
            <a:pPr lvl="1"/>
            <a:r>
              <a:rPr lang="en-US" dirty="0" smtClean="0"/>
              <a:t>Explored the dark side of human imagination; had a rough life; his life was plagued with poverty, alcoholism, and unhappiness</a:t>
            </a:r>
          </a:p>
          <a:p>
            <a:r>
              <a:rPr lang="en-US" dirty="0" smtClean="0"/>
              <a:t>Literary &amp; Reading Skills</a:t>
            </a:r>
          </a:p>
          <a:p>
            <a:pPr lvl="1"/>
            <a:r>
              <a:rPr lang="en-US" dirty="0" smtClean="0"/>
              <a:t>Analyze recurring themes; understand how tone and meaning is conveyed in poetry through repetition</a:t>
            </a:r>
          </a:p>
          <a:p>
            <a:r>
              <a:rPr lang="en-US" dirty="0" smtClean="0"/>
              <a:t>Literary Focus- Themes Across Time &amp; Repetition</a:t>
            </a:r>
          </a:p>
          <a:p>
            <a:pPr lvl="1"/>
            <a:r>
              <a:rPr lang="en-US" dirty="0" smtClean="0"/>
              <a:t>This is a famous love poem- written after Poe’s wife died</a:t>
            </a:r>
          </a:p>
          <a:p>
            <a:pPr lvl="1"/>
            <a:r>
              <a:rPr lang="en-US" dirty="0" smtClean="0"/>
              <a:t>Across time, poets, storytellers, and songwriters have written about the many faces of love- these are called universal themes</a:t>
            </a:r>
          </a:p>
          <a:p>
            <a:pPr lvl="1"/>
            <a:r>
              <a:rPr lang="en-US" dirty="0" smtClean="0"/>
              <a:t>Repetition- repeated use of sounds, phrases, and rhythms to create emotional effects</a:t>
            </a:r>
          </a:p>
          <a:p>
            <a:pPr lvl="1"/>
            <a:r>
              <a:rPr lang="en-US" dirty="0" smtClean="0"/>
              <a:t>How many times does the name Annabel Lee appear in the poem?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“Annabel Lee” pgs. 261-262</a:t>
            </a:r>
          </a:p>
          <a:p>
            <a:r>
              <a:rPr lang="en-US" dirty="0" smtClean="0"/>
              <a:t>After you read, complete reading check questions a-d </a:t>
            </a:r>
            <a:r>
              <a:rPr lang="en-US" smtClean="0"/>
              <a:t>and question #5 on page 264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a:xfrm>
            <a:off x="152400" y="1600200"/>
            <a:ext cx="8763000" cy="5105400"/>
          </a:xfrm>
        </p:spPr>
        <p:txBody>
          <a:bodyPr>
            <a:normAutofit lnSpcReduction="10000"/>
          </a:bodyPr>
          <a:lstStyle/>
          <a:p>
            <a:r>
              <a:rPr lang="en-US" dirty="0" smtClean="0"/>
              <a:t>Informational Text- “The Fall of the House of Poe”  a link to “Annabel Lee”</a:t>
            </a:r>
          </a:p>
          <a:p>
            <a:r>
              <a:rPr lang="en-US" dirty="0" smtClean="0"/>
              <a:t>Reading Skills</a:t>
            </a:r>
          </a:p>
          <a:p>
            <a:pPr lvl="1"/>
            <a:r>
              <a:rPr lang="en-US" dirty="0" smtClean="0"/>
              <a:t>Understand informational texts by making outlines and taking logical </a:t>
            </a:r>
            <a:r>
              <a:rPr lang="en-US" dirty="0" err="1" smtClean="0"/>
              <a:t>nots</a:t>
            </a:r>
            <a:r>
              <a:rPr lang="en-US" dirty="0" smtClean="0"/>
              <a:t> </a:t>
            </a:r>
          </a:p>
          <a:p>
            <a:r>
              <a:rPr lang="en-US" dirty="0" smtClean="0"/>
              <a:t>Reading Skills Focus- Taking Notes &amp; Outlining</a:t>
            </a:r>
          </a:p>
          <a:p>
            <a:pPr lvl="1"/>
            <a:r>
              <a:rPr lang="en-US" dirty="0" smtClean="0"/>
              <a:t>Jotting down notes will help you understand and remember what you read- here’s what to do:</a:t>
            </a:r>
          </a:p>
          <a:p>
            <a:pPr lvl="2"/>
            <a:r>
              <a:rPr lang="en-US" dirty="0" smtClean="0"/>
              <a:t>Be organized- use a simple outline to jot down main ideas</a:t>
            </a:r>
          </a:p>
          <a:p>
            <a:pPr lvl="2"/>
            <a:r>
              <a:rPr lang="en-US" dirty="0" smtClean="0"/>
              <a:t>Be brief- keep notes short and simple</a:t>
            </a:r>
          </a:p>
          <a:p>
            <a:pPr lvl="2"/>
            <a:r>
              <a:rPr lang="en-US" dirty="0" smtClean="0"/>
              <a:t>Underline, circle, or highlight useful information</a:t>
            </a:r>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3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of the stories and poems in this collection centers on an unusual and unforgettable relationship. Several of the selections focus on the love and care people show others. As you read the selections, you will look for universal themes expressed by the writers.</a:t>
            </a:r>
          </a:p>
          <a:p>
            <a:r>
              <a:rPr lang="en-US" dirty="0" smtClean="0"/>
              <a:t>Literary Skills- Identify and analyze recurring themes</a:t>
            </a:r>
          </a:p>
          <a:p>
            <a:r>
              <a:rPr lang="en-US" dirty="0" smtClean="0"/>
              <a:t>Reading Skills- Analyze texts that show cause-and-effect relationships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p:txBody>
          <a:bodyPr/>
          <a:lstStyle/>
          <a:p>
            <a:r>
              <a:rPr lang="en-US" dirty="0" smtClean="0"/>
              <a:t>Reading Skills Focus- Taking Notes &amp; Outlining, cont.</a:t>
            </a:r>
          </a:p>
          <a:p>
            <a:pPr lvl="1"/>
            <a:r>
              <a:rPr lang="en-US" dirty="0" smtClean="0"/>
              <a:t>Outlining can help you uncover the skeleton that holds the text together</a:t>
            </a:r>
          </a:p>
          <a:p>
            <a:pPr lvl="1"/>
            <a:r>
              <a:rPr lang="en-US" dirty="0" smtClean="0"/>
              <a:t>An outline highlights main ideas and supporting details</a:t>
            </a:r>
          </a:p>
          <a:p>
            <a:pPr lvl="1"/>
            <a:r>
              <a:rPr lang="en-US" dirty="0" smtClean="0"/>
              <a:t>When you read this selection, watch for key details to include in an outline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“The Fall of the House of Poe” pgs. 267-268</a:t>
            </a:r>
          </a:p>
          <a:p>
            <a:r>
              <a:rPr lang="en-US" dirty="0" smtClean="0"/>
              <a:t>After you read, fill in the blanks of the outline created under the constructed response heading on pg. 269</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p:txBody>
          <a:bodyPr>
            <a:normAutofit/>
          </a:bodyPr>
          <a:lstStyle/>
          <a:p>
            <a:r>
              <a:rPr lang="en-US" dirty="0" smtClean="0"/>
              <a:t>“User Friendly” by T. Ernesto </a:t>
            </a:r>
            <a:r>
              <a:rPr lang="en-US" dirty="0" err="1" smtClean="0"/>
              <a:t>Bethancourt</a:t>
            </a:r>
            <a:endParaRPr lang="en-US" dirty="0" smtClean="0"/>
          </a:p>
          <a:p>
            <a:r>
              <a:rPr lang="en-US" dirty="0" smtClean="0"/>
              <a:t>About the Author</a:t>
            </a:r>
          </a:p>
          <a:p>
            <a:pPr lvl="1"/>
            <a:r>
              <a:rPr lang="en-US" dirty="0" smtClean="0"/>
              <a:t>Become a full time writer by accident; worked as a folk musician in a nightclub</a:t>
            </a:r>
          </a:p>
          <a:p>
            <a:r>
              <a:rPr lang="en-US" dirty="0" smtClean="0"/>
              <a:t>Literary &amp; Reading Skills</a:t>
            </a:r>
          </a:p>
          <a:p>
            <a:pPr lvl="1"/>
            <a:r>
              <a:rPr lang="en-US" dirty="0" smtClean="0"/>
              <a:t>Analyze themes as conveyed through characters, actions, and images; analyze cause and effect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Informational Text- “It Just Keeps Going and Going…” a link to “User Friendly</a:t>
            </a:r>
          </a:p>
          <a:p>
            <a:r>
              <a:rPr lang="en-US" dirty="0" smtClean="0"/>
              <a:t>Reading Skills- Analyze the cause-and-effect text structure</a:t>
            </a:r>
          </a:p>
          <a:p>
            <a:r>
              <a:rPr lang="en-US" dirty="0" smtClean="0"/>
              <a:t>Reading Focus- Cause-and-Effect Patter</a:t>
            </a:r>
          </a:p>
          <a:p>
            <a:pPr lvl="1"/>
            <a:r>
              <a:rPr lang="en-US" dirty="0" smtClean="0"/>
              <a:t>Cause-and-Effect Chain- a pattern built around a series of causes and effects</a:t>
            </a:r>
          </a:p>
          <a:p>
            <a:pPr lvl="1"/>
            <a:r>
              <a:rPr lang="en-US" dirty="0" smtClean="0"/>
              <a:t>Each event causes another event to happen. The event it causes is called an effect.</a:t>
            </a:r>
          </a:p>
          <a:p>
            <a:pPr lvl="1"/>
            <a:r>
              <a:rPr lang="en-US" dirty="0" smtClean="0"/>
              <a:t>Cause-and-effect transitions- after, as a result, because, consequently, so, then, therefore, since</a:t>
            </a:r>
          </a:p>
          <a:p>
            <a:pPr lvl="1"/>
            <a:r>
              <a:rPr lang="en-US" dirty="0" smtClean="0"/>
              <a:t>In this article, a little mistake starts a chain reaction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a:xfrm>
            <a:off x="152400" y="1524000"/>
            <a:ext cx="8839200" cy="5181600"/>
          </a:xfrm>
        </p:spPr>
        <p:txBody>
          <a:bodyPr>
            <a:normAutofit fontScale="92500" lnSpcReduction="20000"/>
          </a:bodyPr>
          <a:lstStyle/>
          <a:p>
            <a:r>
              <a:rPr lang="en-US" dirty="0" smtClean="0"/>
              <a:t>Literary Focus- Discovering Theme</a:t>
            </a:r>
          </a:p>
          <a:p>
            <a:pPr lvl="1"/>
            <a:r>
              <a:rPr lang="en-US" dirty="0" smtClean="0"/>
              <a:t>Tips for finding story’s theme</a:t>
            </a:r>
          </a:p>
          <a:p>
            <a:pPr lvl="2"/>
            <a:r>
              <a:rPr lang="en-US" dirty="0" smtClean="0"/>
              <a:t>Determine what characters have learned or discovered</a:t>
            </a:r>
          </a:p>
          <a:p>
            <a:pPr lvl="2"/>
            <a:r>
              <a:rPr lang="en-US" dirty="0" smtClean="0"/>
              <a:t>Think about the title and what it might mean</a:t>
            </a:r>
          </a:p>
          <a:p>
            <a:pPr lvl="2"/>
            <a:r>
              <a:rPr lang="en-US" dirty="0" smtClean="0"/>
              <a:t>Look for key passages that the writer seems to make important</a:t>
            </a:r>
          </a:p>
          <a:p>
            <a:r>
              <a:rPr lang="en-US" dirty="0" smtClean="0"/>
              <a:t>Reading Skills Focus- Recognizing Causes and Effects: Seeing Why Things Happen</a:t>
            </a:r>
          </a:p>
          <a:p>
            <a:pPr lvl="1"/>
            <a:r>
              <a:rPr lang="en-US" dirty="0" smtClean="0"/>
              <a:t>In this short story, a chain of events lands Kevin in computer trouble</a:t>
            </a:r>
          </a:p>
          <a:p>
            <a:pPr lvl="1"/>
            <a:r>
              <a:rPr lang="en-US" dirty="0" smtClean="0"/>
              <a:t>Effects- what happens as a result</a:t>
            </a:r>
          </a:p>
          <a:p>
            <a:pPr lvl="1"/>
            <a:r>
              <a:rPr lang="en-US" dirty="0" smtClean="0"/>
              <a:t>Causes- why the events happen</a:t>
            </a:r>
          </a:p>
          <a:p>
            <a:pPr lvl="1"/>
            <a:r>
              <a:rPr lang="en-US" dirty="0" smtClean="0"/>
              <a:t>Causal Chain- a series of events in which each event causes another one to happen, like dominos falling in a row</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“User Friendly” pgs. 273-281</a:t>
            </a:r>
          </a:p>
          <a:p>
            <a:r>
              <a:rPr lang="en-US" dirty="0" smtClean="0"/>
              <a:t>As you read, fill out cause and effect chart and theme chart. </a:t>
            </a:r>
          </a:p>
          <a:p>
            <a:pPr lvl="1"/>
            <a:r>
              <a:rPr lang="en-US" dirty="0" smtClean="0"/>
              <a:t>Stop at open book signs to help you answer questions about cause and effect to fill out your chart</a:t>
            </a:r>
          </a:p>
          <a:p>
            <a:r>
              <a:rPr lang="en-US" dirty="0" smtClean="0"/>
              <a:t>After you read, discuss charts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 It Just Keeps Going and Going…” pgs. 285-286</a:t>
            </a:r>
          </a:p>
          <a:p>
            <a:r>
              <a:rPr lang="en-US" dirty="0" smtClean="0"/>
              <a:t>After you read, complete questions 1-5 under constructed </a:t>
            </a:r>
            <a:r>
              <a:rPr lang="en-US" smtClean="0"/>
              <a:t>response heading on page 287</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p:txBody>
          <a:bodyPr>
            <a:normAutofit fontScale="92500"/>
          </a:bodyPr>
          <a:lstStyle/>
          <a:p>
            <a:r>
              <a:rPr lang="en-US" dirty="0" smtClean="0"/>
              <a:t>“Echo &amp; Narcissus” retold by Roger </a:t>
            </a:r>
            <a:r>
              <a:rPr lang="en-US" dirty="0" err="1" smtClean="0"/>
              <a:t>Lancelyn</a:t>
            </a:r>
            <a:r>
              <a:rPr lang="en-US" dirty="0" smtClean="0"/>
              <a:t> Green</a:t>
            </a:r>
          </a:p>
          <a:p>
            <a:r>
              <a:rPr lang="en-US" dirty="0" smtClean="0"/>
              <a:t>Literary &amp; Reading Skills</a:t>
            </a:r>
          </a:p>
          <a:p>
            <a:pPr lvl="1"/>
            <a:r>
              <a:rPr lang="en-US" dirty="0" smtClean="0"/>
              <a:t>Analyze recurring themes; use context clues</a:t>
            </a:r>
          </a:p>
          <a:p>
            <a:r>
              <a:rPr lang="en-US" dirty="0" smtClean="0"/>
              <a:t>Literary Focus- Recurring Themes</a:t>
            </a:r>
          </a:p>
          <a:p>
            <a:pPr lvl="1"/>
            <a:r>
              <a:rPr lang="en-US" dirty="0" smtClean="0"/>
              <a:t>The same themes come up again and again in stories</a:t>
            </a:r>
          </a:p>
          <a:p>
            <a:r>
              <a:rPr lang="en-US" dirty="0" smtClean="0"/>
              <a:t>Reading Skills- Context Clues</a:t>
            </a:r>
          </a:p>
          <a:p>
            <a:pPr lvl="1"/>
            <a:r>
              <a:rPr lang="en-US" dirty="0" smtClean="0"/>
              <a:t>Context clues involves using surrounding words and sentences to figure out what the word might mean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p:txBody>
          <a:bodyPr>
            <a:normAutofit fontScale="92500"/>
          </a:bodyPr>
          <a:lstStyle/>
          <a:p>
            <a:r>
              <a:rPr lang="en-US" dirty="0" smtClean="0"/>
              <a:t>Reading Skills- Context Clues, cont.</a:t>
            </a:r>
          </a:p>
          <a:p>
            <a:pPr lvl="1"/>
            <a:r>
              <a:rPr lang="en-US" dirty="0" smtClean="0"/>
              <a:t>As you examine the surrounding text, ask yourself the following questions to help determine the meaning:</a:t>
            </a:r>
          </a:p>
          <a:p>
            <a:pPr lvl="2"/>
            <a:r>
              <a:rPr lang="en-US" dirty="0" smtClean="0"/>
              <a:t>Does the surrounding text give clues to the word’s meaning?</a:t>
            </a:r>
          </a:p>
          <a:p>
            <a:pPr lvl="2"/>
            <a:r>
              <a:rPr lang="en-US" dirty="0" smtClean="0"/>
              <a:t>Is there a familiar word or word part within the unfamiliar word?</a:t>
            </a:r>
          </a:p>
          <a:p>
            <a:pPr lvl="2"/>
            <a:r>
              <a:rPr lang="en-US" dirty="0" smtClean="0"/>
              <a:t>How is the word used in the sentence?</a:t>
            </a:r>
          </a:p>
          <a:p>
            <a:pPr lvl="2"/>
            <a:r>
              <a:rPr lang="en-US" dirty="0" smtClean="0"/>
              <a:t>Does the meaning I’ve guessed make sense in the sentence?</a:t>
            </a:r>
          </a:p>
          <a:p>
            <a:pPr lvl="1"/>
            <a:r>
              <a:rPr lang="en-US" dirty="0" smtClean="0"/>
              <a:t>As you read this story, use these strategies to try to figure out the meanings of words you don’t know</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Development</a:t>
            </a:r>
            <a:endParaRPr lang="en-US" dirty="0"/>
          </a:p>
        </p:txBody>
      </p:sp>
      <p:sp>
        <p:nvSpPr>
          <p:cNvPr id="3" name="Content Placeholder 2"/>
          <p:cNvSpPr>
            <a:spLocks noGrp="1"/>
          </p:cNvSpPr>
          <p:nvPr>
            <p:ph idx="1"/>
          </p:nvPr>
        </p:nvSpPr>
        <p:spPr/>
        <p:txBody>
          <a:bodyPr/>
          <a:lstStyle/>
          <a:p>
            <a:r>
              <a:rPr lang="en-US" dirty="0" smtClean="0"/>
              <a:t>Detain- hold back, delay</a:t>
            </a:r>
          </a:p>
          <a:p>
            <a:r>
              <a:rPr lang="en-US" dirty="0" smtClean="0"/>
              <a:t>Vainly- uselessly, without result</a:t>
            </a:r>
          </a:p>
          <a:p>
            <a:r>
              <a:rPr lang="en-US" dirty="0" smtClean="0"/>
              <a:t>Unrequited- not return in kind</a:t>
            </a:r>
          </a:p>
          <a:p>
            <a:r>
              <a:rPr lang="en-US" dirty="0" smtClean="0"/>
              <a:t>Parched- very hot and dry</a:t>
            </a:r>
          </a:p>
          <a:p>
            <a:r>
              <a:rPr lang="en-US" dirty="0" smtClean="0"/>
              <a:t>Intently- with great concentration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a:t>
            </a:r>
            <a:br>
              <a:rPr lang="en-US" dirty="0" smtClean="0"/>
            </a:br>
            <a:r>
              <a:rPr lang="en-US" dirty="0" smtClean="0"/>
              <a:t>Theme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Theme- is the truth a story reveals about life and human experience</a:t>
            </a:r>
          </a:p>
          <a:p>
            <a:r>
              <a:rPr lang="en-US" dirty="0" smtClean="0"/>
              <a:t>A story may have several themes</a:t>
            </a:r>
          </a:p>
          <a:p>
            <a:r>
              <a:rPr lang="en-US" dirty="0" smtClean="0"/>
              <a:t>Different works by different writers may have similar themes- they are universal</a:t>
            </a:r>
          </a:p>
          <a:p>
            <a:r>
              <a:rPr lang="en-US" dirty="0" smtClean="0"/>
              <a:t>Plot isn’t theme- plot is what the story is about or the main events; theme is what the story reveals about life</a:t>
            </a:r>
          </a:p>
          <a:p>
            <a:r>
              <a:rPr lang="en-US" dirty="0" smtClean="0"/>
              <a:t>Theme is not stated directly- you need to discover it yourself</a:t>
            </a:r>
          </a:p>
          <a:p>
            <a:r>
              <a:rPr lang="en-US" dirty="0" smtClean="0"/>
              <a:t>Stated in complete sentences- not 1 or 2 words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Development Practice</a:t>
            </a:r>
            <a:endParaRPr lang="en-US" dirty="0"/>
          </a:p>
        </p:txBody>
      </p:sp>
      <p:sp>
        <p:nvSpPr>
          <p:cNvPr id="3" name="Content Placeholder 2"/>
          <p:cNvSpPr>
            <a:spLocks noGrp="1"/>
          </p:cNvSpPr>
          <p:nvPr>
            <p:ph idx="1"/>
          </p:nvPr>
        </p:nvSpPr>
        <p:spPr/>
        <p:txBody>
          <a:bodyPr/>
          <a:lstStyle/>
          <a:p>
            <a:r>
              <a:rPr lang="en-US" dirty="0" smtClean="0"/>
              <a:t>The worried owner searched ___ for his missing dog.</a:t>
            </a:r>
          </a:p>
          <a:p>
            <a:r>
              <a:rPr lang="en-US" dirty="0" smtClean="0"/>
              <a:t>The owner did not allow anyone to ___ him form his search.</a:t>
            </a:r>
          </a:p>
          <a:p>
            <a:r>
              <a:rPr lang="en-US" dirty="0" smtClean="0"/>
              <a:t>We gave the ___, hungry dog water and food.</a:t>
            </a:r>
          </a:p>
          <a:p>
            <a:r>
              <a:rPr lang="en-US" dirty="0" smtClean="0"/>
              <a:t>My interest in the dog was ___; he ignored me.</a:t>
            </a:r>
          </a:p>
          <a:p>
            <a:r>
              <a:rPr lang="en-US" dirty="0" smtClean="0"/>
              <a:t>When the owner walked in, the dog stared ___ and then furiously wagged his tail.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“Echo and Narcissus” pgs. 290-293</a:t>
            </a:r>
          </a:p>
          <a:p>
            <a:r>
              <a:rPr lang="en-US" dirty="0" smtClean="0"/>
              <a:t>As you read, complete worksheet</a:t>
            </a:r>
          </a:p>
          <a:p>
            <a:r>
              <a:rPr lang="en-US" dirty="0" smtClean="0"/>
              <a:t>After you read, complete vocabulary development worksheet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a:xfrm>
            <a:off x="152400" y="1600200"/>
            <a:ext cx="8839200" cy="5029199"/>
          </a:xfrm>
        </p:spPr>
        <p:txBody>
          <a:bodyPr>
            <a:normAutofit fontScale="92500" lnSpcReduction="10000"/>
          </a:bodyPr>
          <a:lstStyle/>
          <a:p>
            <a:r>
              <a:rPr lang="en-US" dirty="0" smtClean="0"/>
              <a:t>Comparing Literature- “Charles” by Shirley Jackson and “Miss Awful” by Arthur Cavanaugh</a:t>
            </a:r>
          </a:p>
          <a:p>
            <a:r>
              <a:rPr lang="en-US" dirty="0" smtClean="0"/>
              <a:t>Literary &amp; Reading Skills</a:t>
            </a:r>
          </a:p>
          <a:p>
            <a:pPr lvl="1"/>
            <a:r>
              <a:rPr lang="en-US" dirty="0" smtClean="0"/>
              <a:t>Analyze characters, settings, and themes; compare and contrast stories</a:t>
            </a:r>
          </a:p>
          <a:p>
            <a:r>
              <a:rPr lang="en-US" dirty="0" smtClean="0"/>
              <a:t>Literary Focus- Characters, Settings, and Themes</a:t>
            </a:r>
          </a:p>
          <a:p>
            <a:pPr lvl="1"/>
            <a:r>
              <a:rPr lang="en-US" dirty="0" smtClean="0"/>
              <a:t>Stories can be alike in some ways but different in other ways</a:t>
            </a:r>
          </a:p>
          <a:p>
            <a:r>
              <a:rPr lang="en-US" dirty="0" smtClean="0"/>
              <a:t>Reading Skills Focus- Comparing &amp; Contrasting</a:t>
            </a:r>
          </a:p>
          <a:p>
            <a:pPr lvl="1"/>
            <a:r>
              <a:rPr lang="en-US" dirty="0" smtClean="0"/>
              <a:t>Both these stories are about boys who are in conflict with their teachers</a:t>
            </a:r>
          </a:p>
          <a:p>
            <a:pPr lvl="1"/>
            <a:r>
              <a:rPr lang="en-US" dirty="0" smtClean="0"/>
              <a:t>However, as you read, you will notice many differences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a:xfrm>
            <a:off x="228600" y="1600200"/>
            <a:ext cx="8686800" cy="5257799"/>
          </a:xfrm>
        </p:spPr>
        <p:txBody>
          <a:bodyPr>
            <a:normAutofit fontScale="92500"/>
          </a:bodyPr>
          <a:lstStyle/>
          <a:p>
            <a:r>
              <a:rPr lang="en-US" dirty="0" smtClean="0"/>
              <a:t>Questions to ask about the elements when comparing and contrasting stories</a:t>
            </a:r>
          </a:p>
          <a:p>
            <a:pPr lvl="1"/>
            <a:r>
              <a:rPr lang="en-US" dirty="0" smtClean="0"/>
              <a:t>Characters</a:t>
            </a:r>
          </a:p>
          <a:p>
            <a:pPr lvl="2"/>
            <a:r>
              <a:rPr lang="en-US" dirty="0" smtClean="0"/>
              <a:t>Are they dynamic- do they change in the story and discover something of importance about themselves and their world?</a:t>
            </a:r>
          </a:p>
          <a:p>
            <a:pPr lvl="2"/>
            <a:r>
              <a:rPr lang="en-US" dirty="0" smtClean="0"/>
              <a:t>Are they static- do they remain the same throughout the story?</a:t>
            </a:r>
          </a:p>
          <a:p>
            <a:pPr lvl="1"/>
            <a:r>
              <a:rPr lang="en-US" dirty="0" smtClean="0"/>
              <a:t>Setting</a:t>
            </a:r>
          </a:p>
          <a:p>
            <a:pPr lvl="2"/>
            <a:r>
              <a:rPr lang="en-US" dirty="0" smtClean="0"/>
              <a:t>Where and when does the story take place?</a:t>
            </a:r>
          </a:p>
          <a:p>
            <a:pPr lvl="1"/>
            <a:r>
              <a:rPr lang="en-US" dirty="0" smtClean="0"/>
              <a:t>Theme</a:t>
            </a:r>
          </a:p>
          <a:p>
            <a:pPr lvl="2"/>
            <a:r>
              <a:rPr lang="en-US" dirty="0" smtClean="0"/>
              <a:t>What does the story reveal about human nature? To uncover theme, look for discoveries make by the character, reasons for the character changes, key statements, and important scenes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“Charles” pgs. 297-302</a:t>
            </a:r>
          </a:p>
          <a:p>
            <a:pPr lvl="1"/>
            <a:r>
              <a:rPr lang="en-US" dirty="0" smtClean="0"/>
              <a:t>As you read, complete story map</a:t>
            </a:r>
          </a:p>
          <a:p>
            <a:r>
              <a:rPr lang="en-US" dirty="0" smtClean="0"/>
              <a:t>Read “Miss Awful” pgs. 305-319</a:t>
            </a:r>
          </a:p>
          <a:p>
            <a:pPr lvl="1"/>
            <a:r>
              <a:rPr lang="en-US" dirty="0" smtClean="0"/>
              <a:t>As you read, complete story map</a:t>
            </a:r>
          </a:p>
          <a:p>
            <a:r>
              <a:rPr lang="en-US" dirty="0" smtClean="0"/>
              <a:t>After you read, fill out comparing stories chart and discuss as a class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a:t>
            </a:r>
            <a:br>
              <a:rPr lang="en-US" dirty="0" smtClean="0"/>
            </a:br>
            <a:r>
              <a:rPr lang="en-US" dirty="0" smtClean="0"/>
              <a:t>Theme, cont.</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these questions when trying to identify theme:</a:t>
            </a:r>
          </a:p>
          <a:p>
            <a:pPr lvl="1"/>
            <a:r>
              <a:rPr lang="en-US" dirty="0" smtClean="0"/>
              <a:t>How has the main character changed over the course of the story? What has he or she discovered by the story’s end?</a:t>
            </a:r>
          </a:p>
          <a:p>
            <a:pPr lvl="1"/>
            <a:r>
              <a:rPr lang="en-US" dirty="0" smtClean="0"/>
              <a:t>Which scenes or passages strike you as especially important to the story? What ideas about life do they suggest?</a:t>
            </a:r>
          </a:p>
          <a:p>
            <a:pPr lvl="1"/>
            <a:r>
              <a:rPr lang="en-US" dirty="0" smtClean="0"/>
              <a:t>What is the story’s title? Does it reveal anything special about the story?</a:t>
            </a:r>
          </a:p>
          <a:p>
            <a:pPr lvl="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Literature-</a:t>
            </a:r>
            <a:br>
              <a:rPr lang="en-US" dirty="0" smtClean="0"/>
            </a:br>
            <a:r>
              <a:rPr lang="en-US" dirty="0" smtClean="0"/>
              <a:t>Theme, cont.</a:t>
            </a:r>
            <a:endParaRPr lang="en-US" dirty="0"/>
          </a:p>
        </p:txBody>
      </p:sp>
      <p:sp>
        <p:nvSpPr>
          <p:cNvPr id="3" name="Content Placeholder 2"/>
          <p:cNvSpPr>
            <a:spLocks noGrp="1"/>
          </p:cNvSpPr>
          <p:nvPr>
            <p:ph idx="1"/>
          </p:nvPr>
        </p:nvSpPr>
        <p:spPr/>
        <p:txBody>
          <a:bodyPr/>
          <a:lstStyle/>
          <a:p>
            <a:r>
              <a:rPr lang="en-US" dirty="0" smtClean="0"/>
              <a:t>Theme practice</a:t>
            </a:r>
          </a:p>
          <a:p>
            <a:pPr lvl="1"/>
            <a:r>
              <a:rPr lang="en-US" dirty="0" smtClean="0"/>
              <a:t>In groups, complete the theme practice chart by using stories/novels recently read to identify topic and theme</a:t>
            </a:r>
          </a:p>
          <a:p>
            <a:pPr lvl="1"/>
            <a:r>
              <a:rPr lang="en-US" dirty="0" smtClean="0"/>
              <a:t>Complete 1</a:t>
            </a:r>
            <a:r>
              <a:rPr lang="en-US" baseline="30000" dirty="0" smtClean="0"/>
              <a:t>st</a:t>
            </a:r>
            <a:r>
              <a:rPr lang="en-US" dirty="0" smtClean="0"/>
              <a:t> one together as a class using “Charlotte’s Web”</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p:txBody>
          <a:bodyPr>
            <a:normAutofit fontScale="92500"/>
          </a:bodyPr>
          <a:lstStyle/>
          <a:p>
            <a:r>
              <a:rPr lang="en-US" dirty="0" smtClean="0"/>
              <a:t>“Hearts and Hands” by O. Henry</a:t>
            </a:r>
          </a:p>
          <a:p>
            <a:r>
              <a:rPr lang="en-US" dirty="0" smtClean="0"/>
              <a:t>Reading Skills- Find the theme</a:t>
            </a:r>
          </a:p>
          <a:p>
            <a:r>
              <a:rPr lang="en-US" dirty="0" smtClean="0"/>
              <a:t>Reading Skills &amp; Strategies- Finding the Theme</a:t>
            </a:r>
          </a:p>
          <a:p>
            <a:pPr lvl="1"/>
            <a:r>
              <a:rPr lang="en-US" dirty="0" smtClean="0"/>
              <a:t>Theme is not the plot or the topic/subject of the story</a:t>
            </a:r>
          </a:p>
          <a:p>
            <a:pPr lvl="1"/>
            <a:r>
              <a:rPr lang="en-US" dirty="0" smtClean="0"/>
              <a:t>Theme is the truth about life, which you discover by reading the story</a:t>
            </a:r>
          </a:p>
          <a:p>
            <a:pPr lvl="1"/>
            <a:r>
              <a:rPr lang="en-US" dirty="0" smtClean="0"/>
              <a:t>You can’t express the theme in one word, the way you  state a topic. You need a full sentence to explain the theme</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p:txBody>
          <a:bodyPr/>
          <a:lstStyle/>
          <a:p>
            <a:r>
              <a:rPr lang="en-US" dirty="0" smtClean="0"/>
              <a:t>Read each item below and decide whether it states a plot, a topic, or a theme:</a:t>
            </a:r>
          </a:p>
          <a:p>
            <a:pPr lvl="1"/>
            <a:r>
              <a:rPr lang="en-US" dirty="0" smtClean="0"/>
              <a:t>A family travels to Alabama and faces hardships along the way.</a:t>
            </a:r>
          </a:p>
          <a:p>
            <a:pPr lvl="1"/>
            <a:r>
              <a:rPr lang="en-US" dirty="0" smtClean="0"/>
              <a:t>Prejudice</a:t>
            </a:r>
          </a:p>
          <a:p>
            <a:pPr lvl="1"/>
            <a:r>
              <a:rPr lang="en-US" dirty="0" smtClean="0"/>
              <a:t>Facing your fears is the only way to overcome them.</a:t>
            </a:r>
          </a:p>
          <a:p>
            <a:pPr lvl="1"/>
            <a:r>
              <a:rPr lang="en-US" dirty="0" smtClean="0"/>
              <a:t>Happiness can be found in the joys of ordinary life.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 cont.</a:t>
            </a:r>
            <a:endParaRPr lang="en-US" dirty="0"/>
          </a:p>
        </p:txBody>
      </p:sp>
      <p:sp>
        <p:nvSpPr>
          <p:cNvPr id="3" name="Content Placeholder 2"/>
          <p:cNvSpPr>
            <a:spLocks noGrp="1"/>
          </p:cNvSpPr>
          <p:nvPr>
            <p:ph idx="1"/>
          </p:nvPr>
        </p:nvSpPr>
        <p:spPr/>
        <p:txBody>
          <a:bodyPr>
            <a:normAutofit lnSpcReduction="10000"/>
          </a:bodyPr>
          <a:lstStyle/>
          <a:p>
            <a:r>
              <a:rPr lang="en-US" dirty="0" smtClean="0"/>
              <a:t>Tips for Uncovering Theme:</a:t>
            </a:r>
          </a:p>
          <a:p>
            <a:pPr lvl="1"/>
            <a:r>
              <a:rPr lang="en-US" dirty="0" smtClean="0"/>
              <a:t>It would be nice if the writers stated “The theme of this story is…” but they don’t. </a:t>
            </a:r>
          </a:p>
          <a:p>
            <a:pPr lvl="1"/>
            <a:r>
              <a:rPr lang="en-US" dirty="0" smtClean="0"/>
              <a:t>As you read the story, ask yourself…</a:t>
            </a:r>
          </a:p>
          <a:p>
            <a:pPr lvl="2"/>
            <a:r>
              <a:rPr lang="en-US" dirty="0" smtClean="0"/>
              <a:t>What is the plot?</a:t>
            </a:r>
          </a:p>
          <a:p>
            <a:pPr lvl="2"/>
            <a:r>
              <a:rPr lang="en-US" dirty="0" smtClean="0"/>
              <a:t>What is the topic?</a:t>
            </a:r>
          </a:p>
          <a:p>
            <a:pPr lvl="2"/>
            <a:r>
              <a:rPr lang="en-US" dirty="0" smtClean="0"/>
              <a:t>What is the story’s truth- its theme?</a:t>
            </a:r>
          </a:p>
          <a:p>
            <a:pPr lvl="1"/>
            <a:r>
              <a:rPr lang="en-US" dirty="0" smtClean="0"/>
              <a:t>Remember, you must express the theme in a sentence– one that explains what you’ve discovered from the story.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“Hearts and Hands” pgs. 239-242</a:t>
            </a:r>
          </a:p>
          <a:p>
            <a:r>
              <a:rPr lang="en-US" dirty="0" smtClean="0"/>
              <a:t>After you read, write a theme statement that starts, “This story reveals to me that…”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265342F0817B4981B7B12FC231A42A" ma:contentTypeVersion="0" ma:contentTypeDescription="Create a new document." ma:contentTypeScope="" ma:versionID="5eeabf2394f6c37cef9292432a31a5b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613067-6533-424D-8A88-5182ED7C5E32}"/>
</file>

<file path=customXml/itemProps2.xml><?xml version="1.0" encoding="utf-8"?>
<ds:datastoreItem xmlns:ds="http://schemas.openxmlformats.org/officeDocument/2006/customXml" ds:itemID="{FBD3A969-ED3A-41F0-AAAC-D80706A0F15E}"/>
</file>

<file path=customXml/itemProps3.xml><?xml version="1.0" encoding="utf-8"?>
<ds:datastoreItem xmlns:ds="http://schemas.openxmlformats.org/officeDocument/2006/customXml" ds:itemID="{A39E9526-D899-412E-AF02-765D33D298A7}"/>
</file>

<file path=docProps/app.xml><?xml version="1.0" encoding="utf-8"?>
<Properties xmlns="http://schemas.openxmlformats.org/officeDocument/2006/extended-properties" xmlns:vt="http://schemas.openxmlformats.org/officeDocument/2006/docPropsVTypes">
  <Template>Module</Template>
  <TotalTime>367</TotalTime>
  <Words>2141</Words>
  <Application>Microsoft Office PowerPoint</Application>
  <PresentationFormat>On-screen Show (4:3)</PresentationFormat>
  <Paragraphs>214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Module</vt:lpstr>
      <vt:lpstr>Collection 3-  Living in the Heart</vt:lpstr>
      <vt:lpstr>Collection 3 Introduction</vt:lpstr>
      <vt:lpstr>Elements of Literature- Theme</vt:lpstr>
      <vt:lpstr>Elements of Literature- Theme, cont.</vt:lpstr>
      <vt:lpstr>Elements of Literature- Theme, cont.</vt:lpstr>
      <vt:lpstr>Before you read</vt:lpstr>
      <vt:lpstr>Before you read, cont.</vt:lpstr>
      <vt:lpstr>Before you read, cont.</vt:lpstr>
      <vt:lpstr>Reading Assignment</vt:lpstr>
      <vt:lpstr>After you read</vt:lpstr>
      <vt:lpstr>Before you read</vt:lpstr>
      <vt:lpstr>Before you read, cont.</vt:lpstr>
      <vt:lpstr>Reading Assignment</vt:lpstr>
      <vt:lpstr>After you read</vt:lpstr>
      <vt:lpstr>Before you read</vt:lpstr>
      <vt:lpstr>Reading Assignment</vt:lpstr>
      <vt:lpstr>Before you read</vt:lpstr>
      <vt:lpstr>Reading Assignment</vt:lpstr>
      <vt:lpstr>Before you read</vt:lpstr>
      <vt:lpstr>Before you read, cont.</vt:lpstr>
      <vt:lpstr>Reading Assignment</vt:lpstr>
      <vt:lpstr>Before you read</vt:lpstr>
      <vt:lpstr>Before You Read</vt:lpstr>
      <vt:lpstr>Before you read, cont.</vt:lpstr>
      <vt:lpstr>Reading Assignment</vt:lpstr>
      <vt:lpstr>Reading Assignment</vt:lpstr>
      <vt:lpstr>Before you read</vt:lpstr>
      <vt:lpstr>Before you read, cont.</vt:lpstr>
      <vt:lpstr>Vocabulary Development</vt:lpstr>
      <vt:lpstr>Vocabulary Development Practice</vt:lpstr>
      <vt:lpstr>Reading Assignment</vt:lpstr>
      <vt:lpstr>Before you read</vt:lpstr>
      <vt:lpstr>Before you read, cont.</vt:lpstr>
      <vt:lpstr>Reading 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3-  Living in the Heart</dc:title>
  <dc:creator>Hanson School</dc:creator>
  <cp:lastModifiedBy>Kelli Endorf</cp:lastModifiedBy>
  <cp:revision>23</cp:revision>
  <dcterms:created xsi:type="dcterms:W3CDTF">2010-03-30T14:02:06Z</dcterms:created>
  <dcterms:modified xsi:type="dcterms:W3CDTF">2012-01-10T19:09:37Z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0x010100B6265342F0817B4981B7B12FC231A42A</vt:lpwstr>
  </property>
</Properties>
</file>